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8" r:id="rId4"/>
    <p:sldId id="266" r:id="rId5"/>
    <p:sldId id="267" r:id="rId6"/>
    <p:sldId id="260" r:id="rId7"/>
    <p:sldId id="262" r:id="rId8"/>
    <p:sldId id="263" r:id="rId9"/>
    <p:sldId id="264" r:id="rId10"/>
    <p:sldId id="269" r:id="rId11"/>
    <p:sldId id="270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6AC"/>
    <a:srgbClr val="67C7B7"/>
    <a:srgbClr val="93EC42"/>
    <a:srgbClr val="BA90BB"/>
    <a:srgbClr val="FF6600"/>
    <a:srgbClr val="65D5C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1CA9CB-273C-4445-B3E0-B0090228A386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CFEA3C-D8C4-49D5-911F-7BCD682A20C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071678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Проект: </a:t>
            </a:r>
            <a:b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«Посадка чеснока. </a:t>
            </a:r>
            <a:b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Учусь сажать сам.»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4786322"/>
            <a:ext cx="8786874" cy="1571612"/>
          </a:xfrm>
        </p:spPr>
        <p:txBody>
          <a:bodyPr>
            <a:normAutofit fontScale="92500" lnSpcReduction="20000"/>
          </a:bodyPr>
          <a:lstStyle/>
          <a:p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 проекта: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групповой </a:t>
            </a:r>
          </a:p>
          <a:p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реализации проекта: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сентябрь 2018г. – сентябрь 2019г.</a:t>
            </a:r>
          </a:p>
          <a:p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 проекта: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Зубахина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В.В.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проекта: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– 6 классы.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2" name="Picture 4" descr="http://aybolit.ru/wp-content/uploads/2015/11/ot-davleniya-Pomogayut-limon-i-chesnok.png"/>
          <p:cNvPicPr>
            <a:picLocks noChangeAspect="1" noChangeArrowheads="1"/>
          </p:cNvPicPr>
          <p:nvPr/>
        </p:nvPicPr>
        <p:blipFill>
          <a:blip r:embed="rId2"/>
          <a:srcRect t="7144" b="14287"/>
          <a:stretch>
            <a:fillRect/>
          </a:stretch>
        </p:blipFill>
        <p:spPr bwMode="auto">
          <a:xfrm>
            <a:off x="6143572" y="0"/>
            <a:ext cx="3000428" cy="2357430"/>
          </a:xfrm>
          <a:prstGeom prst="rect">
            <a:avLst/>
          </a:prstGeom>
          <a:noFill/>
        </p:spPr>
      </p:pic>
      <p:pic>
        <p:nvPicPr>
          <p:cNvPr id="12294" name="Picture 6" descr="https://img0.liveinternet.ru/images/attach/c/7/98/943/98943948_chesnok.png"/>
          <p:cNvPicPr>
            <a:picLocks noChangeAspect="1" noChangeArrowheads="1"/>
          </p:cNvPicPr>
          <p:nvPr/>
        </p:nvPicPr>
        <p:blipFill>
          <a:blip r:embed="rId3"/>
          <a:srcRect t="5001" b="15000"/>
          <a:stretch>
            <a:fillRect/>
          </a:stretch>
        </p:blipFill>
        <p:spPr bwMode="auto">
          <a:xfrm>
            <a:off x="0" y="0"/>
            <a:ext cx="2857520" cy="2285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Цель проекта: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043890" cy="4895864"/>
          </a:xfrm>
        </p:spPr>
        <p:txBody>
          <a:bodyPr>
            <a:normAutofit fontScale="85000" lnSpcReduction="10000"/>
          </a:bodyPr>
          <a:lstStyle/>
          <a:p>
            <a:pPr lvl="0" algn="ctr">
              <a:buNone/>
            </a:pPr>
            <a:r>
              <a:rPr lang="ru-RU" sz="2800" dirty="0" smtClean="0"/>
              <a:t>Создать условия, направленные на развитие </a:t>
            </a:r>
            <a:r>
              <a:rPr lang="ru-RU" sz="2800" dirty="0" smtClean="0"/>
              <a:t>здоровье </a:t>
            </a:r>
            <a:r>
              <a:rPr lang="ru-RU" sz="2800" dirty="0" smtClean="0"/>
              <a:t>сбережения через изучение и выращивание на пришкольном участке поливитаминных культур. </a:t>
            </a:r>
            <a:endParaRPr lang="ru-RU" dirty="0" smtClean="0"/>
          </a:p>
          <a:p>
            <a:pPr lvl="0" algn="ctr">
              <a:buNone/>
            </a:pPr>
            <a:endParaRPr lang="ru-RU" dirty="0" smtClean="0"/>
          </a:p>
          <a:p>
            <a:pPr lvl="0">
              <a:buNone/>
            </a:pPr>
            <a:r>
              <a:rPr lang="ru-RU" b="1" dirty="0" smtClean="0">
                <a:solidFill>
                  <a:schemeClr val="tx2"/>
                </a:solidFill>
              </a:rPr>
              <a:t>Задачи:</a:t>
            </a:r>
          </a:p>
          <a:p>
            <a:pPr lvl="0"/>
            <a:r>
              <a:rPr lang="ru-RU" dirty="0" smtClean="0"/>
              <a:t>формировать знания о полезных свойствах чеснока;</a:t>
            </a:r>
          </a:p>
          <a:p>
            <a:pPr lvl="0"/>
            <a:r>
              <a:rPr lang="ru-RU" dirty="0" smtClean="0"/>
              <a:t>научить разным способам посадки чеснока;</a:t>
            </a:r>
          </a:p>
          <a:p>
            <a:pPr lvl="0"/>
            <a:r>
              <a:rPr lang="ru-RU" dirty="0" smtClean="0"/>
              <a:t>закрепить представление о последовательности трудового процесса на практике;</a:t>
            </a:r>
          </a:p>
          <a:p>
            <a:pPr lvl="0"/>
            <a:r>
              <a:rPr lang="ru-RU" dirty="0" smtClean="0"/>
              <a:t>развивать коммуникативные способности и умение работать в парах;</a:t>
            </a:r>
          </a:p>
          <a:p>
            <a:pPr lvl="0"/>
            <a:r>
              <a:rPr lang="ru-RU" dirty="0" smtClean="0"/>
              <a:t>воспитывать у детей желание самим выращивать овощные культуры и бережно относиться к своему здоровью.</a:t>
            </a:r>
          </a:p>
          <a:p>
            <a:pPr lvl="0"/>
            <a:endParaRPr lang="ru-RU" dirty="0" smtClean="0"/>
          </a:p>
          <a:p>
            <a:endParaRPr lang="ru-RU" dirty="0" smtClean="0"/>
          </a:p>
        </p:txBody>
      </p:sp>
      <p:pic>
        <p:nvPicPr>
          <p:cNvPr id="10242" name="Picture 2" descr="https://thumbs.dreamstime.com/z/cartoon-cute-garlic-thumbs-up-illustration-32654950.jpg"/>
          <p:cNvPicPr>
            <a:picLocks noChangeAspect="1" noChangeArrowheads="1"/>
          </p:cNvPicPr>
          <p:nvPr/>
        </p:nvPicPr>
        <p:blipFill>
          <a:blip r:embed="rId2" cstate="print"/>
          <a:srcRect r="10865"/>
          <a:stretch>
            <a:fillRect/>
          </a:stretch>
        </p:blipFill>
        <p:spPr bwMode="auto">
          <a:xfrm>
            <a:off x="8001023" y="1785926"/>
            <a:ext cx="1066575" cy="1785950"/>
          </a:xfrm>
          <a:prstGeom prst="rect">
            <a:avLst/>
          </a:prstGeom>
          <a:noFill/>
        </p:spPr>
      </p:pic>
      <p:pic>
        <p:nvPicPr>
          <p:cNvPr id="5" name="Picture 2" descr="http://tortsnab-msk.ru/wp-content/uploads/2015/02/010036_1383688836-1024x79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52677" cy="1357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00430" y="2357430"/>
            <a:ext cx="1928826" cy="1128714"/>
          </a:xfrm>
          <a:prstGeom prst="rect">
            <a:avLst/>
          </a:prstGeom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часть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яровой чеснок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): январь – март 2019г.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000108"/>
            <a:ext cx="1928826" cy="1143008"/>
          </a:xfrm>
          <a:prstGeom prst="rect">
            <a:avLst/>
          </a:prstGeom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Constantia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часть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озимый чеснок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): сентябрь, октябрь 2018г. </a:t>
            </a:r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00430" y="5429264"/>
            <a:ext cx="1928826" cy="1214446"/>
          </a:xfrm>
          <a:prstGeom prst="rect">
            <a:avLst/>
          </a:prstGeom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часть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яровой чеснок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):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DejaVu Sans" pitchFamily="2"/>
                <a:cs typeface="Times New Roman" pitchFamily="18" charset="0"/>
              </a:rPr>
              <a:t>апрель – август 2019г.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6512" y="2714620"/>
            <a:ext cx="2500330" cy="2071702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rPr>
              <a:t>3 этап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Constantia" pitchFamily="18" charset="0"/>
                <a:ea typeface="DejaVu Sans" pitchFamily="2"/>
                <a:cs typeface="Times New Roman" pitchFamily="18" charset="0"/>
              </a:rPr>
              <a:t>Итоговый.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rPr>
              <a:t>Анализ проделанной работы и перспективы на новый учебный год.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rPr>
              <a:t>(сентябрь 2019г.)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00430" y="4071942"/>
            <a:ext cx="1928826" cy="1143008"/>
          </a:xfrm>
          <a:prstGeom prst="rect">
            <a:avLst/>
          </a:prstGeom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rPr>
              <a:t>1 часть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DejaVu Sans" pitchFamily="2"/>
                <a:cs typeface="Times New Roman" pitchFamily="18" charset="0"/>
              </a:rPr>
              <a:t>(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rPr>
              <a:t>озимый чеснок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DejaVu Sans" pitchFamily="2"/>
                <a:cs typeface="Times New Roman" pitchFamily="18" charset="0"/>
              </a:rPr>
              <a:t>): октябрь, ноябрь 2018г.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и сроки реализации проекта:</a:t>
            </a:r>
            <a:endParaRPr lang="ru-RU" sz="3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Прямая со стрелкой 23"/>
          <p:cNvCxnSpPr>
            <a:stCxn id="5" idx="3"/>
          </p:cNvCxnSpPr>
          <p:nvPr/>
        </p:nvCxnSpPr>
        <p:spPr>
          <a:xfrm>
            <a:off x="5429256" y="2921787"/>
            <a:ext cx="857256" cy="714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0" idx="3"/>
          </p:cNvCxnSpPr>
          <p:nvPr/>
        </p:nvCxnSpPr>
        <p:spPr>
          <a:xfrm>
            <a:off x="5429256" y="4643446"/>
            <a:ext cx="857256" cy="158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Соединительная линия уступом 45"/>
          <p:cNvCxnSpPr>
            <a:stCxn id="6" idx="3"/>
            <a:endCxn id="9" idx="0"/>
          </p:cNvCxnSpPr>
          <p:nvPr/>
        </p:nvCxnSpPr>
        <p:spPr>
          <a:xfrm>
            <a:off x="5429256" y="1571612"/>
            <a:ext cx="2107421" cy="1143008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50"/>
          <p:cNvCxnSpPr>
            <a:stCxn id="8" idx="3"/>
            <a:endCxn id="9" idx="2"/>
          </p:cNvCxnSpPr>
          <p:nvPr/>
        </p:nvCxnSpPr>
        <p:spPr>
          <a:xfrm flipV="1">
            <a:off x="5429256" y="4786322"/>
            <a:ext cx="2107421" cy="1250165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Shape 59"/>
          <p:cNvCxnSpPr>
            <a:endCxn id="5" idx="1"/>
          </p:cNvCxnSpPr>
          <p:nvPr/>
        </p:nvCxnSpPr>
        <p:spPr>
          <a:xfrm rot="16200000" flipH="1">
            <a:off x="2371708" y="1793064"/>
            <a:ext cx="292899" cy="1964545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2" name="Shape 61"/>
          <p:cNvCxnSpPr>
            <a:endCxn id="10" idx="1"/>
          </p:cNvCxnSpPr>
          <p:nvPr/>
        </p:nvCxnSpPr>
        <p:spPr>
          <a:xfrm rot="5400000" flipH="1" flipV="1">
            <a:off x="2411000" y="3839769"/>
            <a:ext cx="285752" cy="1893107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4" name="Shape 63"/>
          <p:cNvCxnSpPr/>
          <p:nvPr/>
        </p:nvCxnSpPr>
        <p:spPr>
          <a:xfrm rot="5400000" flipH="1" flipV="1">
            <a:off x="2375281" y="589340"/>
            <a:ext cx="285752" cy="1964545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6" name="Shape 65"/>
          <p:cNvCxnSpPr/>
          <p:nvPr/>
        </p:nvCxnSpPr>
        <p:spPr>
          <a:xfrm rot="16200000" flipH="1">
            <a:off x="2403853" y="5047067"/>
            <a:ext cx="300048" cy="1893109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285720" y="1714488"/>
            <a:ext cx="2500330" cy="914400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 этап.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Организационный 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357158" y="4929198"/>
            <a:ext cx="2500330" cy="914400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этап.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Практический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Организационный этап. 1 часть</a:t>
            </a:r>
            <a:br>
              <a:rPr lang="ru-RU" dirty="0" smtClean="0"/>
            </a:br>
            <a:r>
              <a:rPr lang="ru-RU" sz="3100" dirty="0" smtClean="0"/>
              <a:t>Занятие на тему: «Способы посадки озимого чеснока»</a:t>
            </a:r>
            <a:endParaRPr lang="ru-RU" sz="3100" dirty="0"/>
          </a:p>
        </p:txBody>
      </p:sp>
      <p:pic>
        <p:nvPicPr>
          <p:cNvPr id="2050" name="Picture 2" descr="F:\мои документы\ОПТ (планы, отчёты)\Экология. 1 - 4 классы\Проект, отк. з. посадка оз. чеснока 11.10.18г\фото\IMG_0043.JPG"/>
          <p:cNvPicPr>
            <a:picLocks noChangeAspect="1" noChangeArrowheads="1"/>
          </p:cNvPicPr>
          <p:nvPr/>
        </p:nvPicPr>
        <p:blipFill>
          <a:blip r:embed="rId2" cstate="print"/>
          <a:srcRect r="13866" b="8593"/>
          <a:stretch>
            <a:fillRect/>
          </a:stretch>
        </p:blipFill>
        <p:spPr bwMode="auto">
          <a:xfrm>
            <a:off x="571472" y="1285860"/>
            <a:ext cx="3500462" cy="278608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1" name="Picture 3" descr="F:\мои документы\ОПТ (планы, отчёты)\Экология. 1 - 4 классы\Проект, отк. з. посадка оз. чеснока 11.10.18г\фото\IMG_0040.JPG"/>
          <p:cNvPicPr>
            <a:picLocks noChangeAspect="1" noChangeArrowheads="1"/>
          </p:cNvPicPr>
          <p:nvPr/>
        </p:nvPicPr>
        <p:blipFill>
          <a:blip r:embed="rId3" cstate="print"/>
          <a:srcRect b="10927"/>
          <a:stretch>
            <a:fillRect/>
          </a:stretch>
        </p:blipFill>
        <p:spPr bwMode="auto">
          <a:xfrm>
            <a:off x="4357686" y="1285859"/>
            <a:ext cx="4214842" cy="2815709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2" name="Picture 4" descr="F:\мои документы\ОПТ (планы, отчёты)\Экология. 1 - 4 классы\Проект, отк. з. посадка оз. чеснока 11.10.18г\фото\IMG_0078.JPG"/>
          <p:cNvPicPr>
            <a:picLocks noChangeAspect="1" noChangeArrowheads="1"/>
          </p:cNvPicPr>
          <p:nvPr/>
        </p:nvPicPr>
        <p:blipFill>
          <a:blip r:embed="rId4" cstate="print"/>
          <a:srcRect l="15517" r="6896" b="6896"/>
          <a:stretch>
            <a:fillRect/>
          </a:stretch>
        </p:blipFill>
        <p:spPr bwMode="auto">
          <a:xfrm>
            <a:off x="-1" y="3929066"/>
            <a:ext cx="3016271" cy="271464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3" name="Picture 5" descr="F:\мои документы\ОПТ (планы, отчёты)\Экология. 1 - 4 классы\Проект, отк. з. посадка оз. чеснока 11.10.18г\фото\IMG_0073.JPG"/>
          <p:cNvPicPr>
            <a:picLocks noChangeAspect="1" noChangeArrowheads="1"/>
          </p:cNvPicPr>
          <p:nvPr/>
        </p:nvPicPr>
        <p:blipFill>
          <a:blip r:embed="rId5" cstate="print"/>
          <a:srcRect b="8497"/>
          <a:stretch>
            <a:fillRect/>
          </a:stretch>
        </p:blipFill>
        <p:spPr bwMode="auto">
          <a:xfrm>
            <a:off x="2194135" y="3857628"/>
            <a:ext cx="4163815" cy="285752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4" name="Picture 6" descr="F:\мои документы\ОПТ (планы, отчёты)\Экология. 1 - 4 классы\Проект, отк. з. посадка оз. чеснока 11.10.18г\фото\IMG_0075.JPG"/>
          <p:cNvPicPr>
            <a:picLocks noChangeAspect="1" noChangeArrowheads="1"/>
          </p:cNvPicPr>
          <p:nvPr/>
        </p:nvPicPr>
        <p:blipFill>
          <a:blip r:embed="rId6" cstate="print"/>
          <a:srcRect l="24542" b="9755"/>
          <a:stretch>
            <a:fillRect/>
          </a:stretch>
        </p:blipFill>
        <p:spPr bwMode="auto">
          <a:xfrm>
            <a:off x="5929323" y="3786189"/>
            <a:ext cx="3214678" cy="2883477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1 часть. Доклады учащихся</a:t>
            </a:r>
            <a:endParaRPr lang="ru-RU" dirty="0"/>
          </a:p>
        </p:txBody>
      </p:sp>
      <p:pic>
        <p:nvPicPr>
          <p:cNvPr id="1026" name="Picture 2" descr="F:\мои документы\ОПТ (планы, отчёты)\Экология. 1 - 4 классы\Проект, отк. з. посадка оз. чеснока 11.10.18г\фото\IMG_00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071546"/>
            <a:ext cx="3921124" cy="294084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7" name="Picture 3" descr="F:\мои документы\ОПТ (планы, отчёты)\Экология. 1 - 4 классы\Проект, отк. з. посадка оз. чеснока 11.10.18г\фото\IMG_0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911182"/>
            <a:ext cx="3929090" cy="294681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9" name="Picture 5" descr="F:\мои документы\ОПТ (планы, отчёты)\Экология. 1 - 4 классы\Проект, отк. з. посадка оз. чеснока 11.10.18г\фото\IMG_0080.JPG"/>
          <p:cNvPicPr>
            <a:picLocks noChangeAspect="1" noChangeArrowheads="1"/>
          </p:cNvPicPr>
          <p:nvPr/>
        </p:nvPicPr>
        <p:blipFill>
          <a:blip r:embed="rId4" cstate="print"/>
          <a:srcRect r="17076"/>
          <a:stretch>
            <a:fillRect/>
          </a:stretch>
        </p:blipFill>
        <p:spPr bwMode="auto">
          <a:xfrm>
            <a:off x="4084285" y="1643050"/>
            <a:ext cx="4916871" cy="444701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7256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Практический этап. 1 часть </a:t>
            </a:r>
            <a:br>
              <a:rPr lang="ru-RU" dirty="0" smtClean="0"/>
            </a:br>
            <a:r>
              <a:rPr lang="ru-RU" dirty="0" smtClean="0"/>
              <a:t>1. Покупка посадочного материала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чеснок сорта «</a:t>
            </a:r>
            <a:r>
              <a:rPr lang="ru-RU" dirty="0" err="1" smtClean="0"/>
              <a:t>Грибовский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026" name="Picture 2" descr="F:\мои документы\ОПТ (планы, отчёты)\Экология. 1 - 4 классы\Проект, отк. з. посадка оз. чеснока 11.10.18г\фото\IMG_0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68" y="3428976"/>
            <a:ext cx="4572032" cy="342902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" name="Picture 3" descr="C:\Users\Пк-1\Desktop\семена.jpg"/>
          <p:cNvPicPr>
            <a:picLocks noChangeAspect="1" noChangeArrowheads="1"/>
          </p:cNvPicPr>
          <p:nvPr/>
        </p:nvPicPr>
        <p:blipFill>
          <a:blip r:embed="rId3"/>
          <a:srcRect l="16831"/>
          <a:stretch>
            <a:fillRect/>
          </a:stretch>
        </p:blipFill>
        <p:spPr bwMode="auto">
          <a:xfrm>
            <a:off x="142844" y="2214554"/>
            <a:ext cx="4555472" cy="32861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" name="Picture 6" descr="https://img0.liveinternet.ru/images/attach/c/7/98/943/98943948_chesnok.png"/>
          <p:cNvPicPr>
            <a:picLocks noChangeAspect="1" noChangeArrowheads="1"/>
          </p:cNvPicPr>
          <p:nvPr/>
        </p:nvPicPr>
        <p:blipFill>
          <a:blip r:embed="rId4" cstate="print"/>
          <a:srcRect t="5001" b="15000"/>
          <a:stretch>
            <a:fillRect/>
          </a:stretch>
        </p:blipFill>
        <p:spPr bwMode="auto">
          <a:xfrm>
            <a:off x="6357950" y="1500174"/>
            <a:ext cx="2589625" cy="2071678"/>
          </a:xfrm>
          <a:prstGeom prst="rect">
            <a:avLst/>
          </a:prstGeom>
          <a:noFill/>
        </p:spPr>
      </p:pic>
      <p:pic>
        <p:nvPicPr>
          <p:cNvPr id="7" name="Picture 4" descr="http://www.pngonly.com/wp-content/uploads/2017/06/Grass-Clipart-PNG-Image-08-1024x592.png"/>
          <p:cNvPicPr>
            <a:picLocks noChangeAspect="1" noChangeArrowheads="1"/>
          </p:cNvPicPr>
          <p:nvPr/>
        </p:nvPicPr>
        <p:blipFill>
          <a:blip r:embed="rId5"/>
          <a:srcRect t="4739" r="4060" b="21808"/>
          <a:stretch>
            <a:fillRect/>
          </a:stretch>
        </p:blipFill>
        <p:spPr bwMode="auto">
          <a:xfrm>
            <a:off x="-15918" y="5143512"/>
            <a:ext cx="4730794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2</a:t>
            </a:r>
            <a:r>
              <a:rPr lang="ru-RU" sz="4900" dirty="0" smtClean="0"/>
              <a:t>. Подготовка почвы под посадку</a:t>
            </a:r>
            <a:endParaRPr lang="ru-RU" sz="49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00174"/>
            <a:ext cx="8858312" cy="4071966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Грядку по посадку чеснока выбрали на солнечном месте, так как чеснок светолюбивое растение. </a:t>
            </a:r>
          </a:p>
          <a:p>
            <a:pPr algn="just"/>
            <a:r>
              <a:rPr lang="ru-RU" dirty="0" smtClean="0"/>
              <a:t>Заранее внести в почву удобрения (за две недели до посадки чеснока), затем перекопали грунт на штык лопаты, добавляя на каждый кв.м ведро перегноя, 250 грамм мела, 2 стакана древесной золы и фосфорно-калийные удобрения (или суперфосфат). </a:t>
            </a:r>
          </a:p>
          <a:p>
            <a:pPr algn="just"/>
            <a:r>
              <a:rPr lang="ru-RU" dirty="0" smtClean="0"/>
              <a:t>До посадки накрыли грядку </a:t>
            </a:r>
            <a:r>
              <a:rPr lang="ru-RU" dirty="0" err="1" smtClean="0"/>
              <a:t>агроспаном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122" name="Picture 2" descr="https://www.muraldecal.com/en/img/mag252-png/folder/products-detalle-png/wall-stickers-for-kids-garl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694" y="4000504"/>
            <a:ext cx="2500306" cy="2500306"/>
          </a:xfrm>
          <a:prstGeom prst="rect">
            <a:avLst/>
          </a:prstGeom>
          <a:noFill/>
        </p:spPr>
      </p:pic>
      <p:pic>
        <p:nvPicPr>
          <p:cNvPr id="5124" name="Picture 4" descr="http://www.pngonly.com/wp-content/uploads/2017/06/Grass-Clipart-PNG-Image-08-1024x592.png"/>
          <p:cNvPicPr>
            <a:picLocks noChangeAspect="1" noChangeArrowheads="1"/>
          </p:cNvPicPr>
          <p:nvPr/>
        </p:nvPicPr>
        <p:blipFill>
          <a:blip r:embed="rId3"/>
          <a:srcRect t="4739" b="21808"/>
          <a:stretch>
            <a:fillRect/>
          </a:stretch>
        </p:blipFill>
        <p:spPr bwMode="auto">
          <a:xfrm>
            <a:off x="0" y="4825464"/>
            <a:ext cx="6000760" cy="2032536"/>
          </a:xfrm>
          <a:prstGeom prst="rect">
            <a:avLst/>
          </a:prstGeom>
          <a:noFill/>
        </p:spPr>
      </p:pic>
      <p:pic>
        <p:nvPicPr>
          <p:cNvPr id="6" name="Picture 4" descr="http://www.pngonly.com/wp-content/uploads/2017/06/Grass-Clipart-PNG-Image-08-1024x592.png"/>
          <p:cNvPicPr>
            <a:picLocks noChangeAspect="1" noChangeArrowheads="1"/>
          </p:cNvPicPr>
          <p:nvPr/>
        </p:nvPicPr>
        <p:blipFill>
          <a:blip r:embed="rId3"/>
          <a:srcRect t="4739" r="4060" b="21808"/>
          <a:stretch>
            <a:fillRect/>
          </a:stretch>
        </p:blipFill>
        <p:spPr bwMode="auto">
          <a:xfrm>
            <a:off x="5000628" y="5292594"/>
            <a:ext cx="4000528" cy="1565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3. Посадка зубчиков чеснока</a:t>
            </a:r>
            <a:endParaRPr lang="ru-RU" dirty="0"/>
          </a:p>
        </p:txBody>
      </p:sp>
      <p:pic>
        <p:nvPicPr>
          <p:cNvPr id="4" name="Рисунок 3" descr="F:\мои документы\ОПТ (планы, отчёты)\Экология. 1 - 4 классы\Проект, отк. з. посадка оз. чеснока 11.10.18г\фото\IMG_008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11365">
            <a:off x="838250" y="1084973"/>
            <a:ext cx="3429024" cy="3001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5" name="Рисунок 4" descr="F:\мои документы\ОПТ (планы, отчёты)\Экология. 1 - 4 классы\Проект, отк. з. посадка оз. чеснока 11.10.18г\фото\IMG_008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67344">
            <a:off x="4968750" y="1080913"/>
            <a:ext cx="3500430" cy="293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6" name="Рисунок 5" descr="F:\мои документы\ОПТ (планы, отчёты)\Экология. 1 - 4 классы\Проект, отк. з. посадка оз. чеснока 11.10.18г\фото\IMG_009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786190"/>
            <a:ext cx="4643470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7" name="Рисунок 6" descr="F:\мои документы\ОПТ (планы, отчёты)\Экология. 1 - 4 классы\Проект, отк. з. посадка оз. чеснока 11.10.18г\фото\IMG_01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929066"/>
            <a:ext cx="4357718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4. Посадка чеснока</a:t>
            </a:r>
            <a:endParaRPr lang="ru-RU" dirty="0"/>
          </a:p>
        </p:txBody>
      </p:sp>
      <p:pic>
        <p:nvPicPr>
          <p:cNvPr id="4" name="Рисунок 3" descr="F:\мои документы\ОПТ (планы, отчёты)\Экология. 1 - 4 классы\Проект, отк. з. посадка оз. чеснока 11.10.18г\фото\IMG_01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28670"/>
            <a:ext cx="4286248" cy="3430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7" name="Рисунок 6" descr="F:\мои документы\ОПТ (планы, отчёты)\Экология. 1 - 4 классы\Проект, отк. з. посадка оз. чеснока 11.10.18г\фото\IMG_01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714752"/>
            <a:ext cx="4214842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8" name="Рисунок 7" descr="F:\мои документы\ОПТ (планы, отчёты)\Экология. 1 - 4 классы\Проект, отк. з. посадка оз. чеснока 11.10.18г\фото\IMG_011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928670"/>
            <a:ext cx="428628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9" name="Рисунок 8" descr="F:\мои документы\ОПТ (планы, отчёты)\Экология. 1 - 4 классы\Проект, отк. з. посадка оз. чеснока 11.10.18г\фото\IMG_011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4000504"/>
            <a:ext cx="4714876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50" y="428604"/>
            <a:ext cx="8572592" cy="1142984"/>
          </a:xfrm>
        </p:spPr>
        <p:txBody>
          <a:bodyPr>
            <a:noAutofit/>
          </a:bodyPr>
          <a:lstStyle/>
          <a:p>
            <a:pPr algn="ctr"/>
            <a:r>
              <a:rPr lang="ru-RU" sz="4300" dirty="0" smtClean="0"/>
              <a:t>5. Итоговое занятие </a:t>
            </a:r>
            <a:br>
              <a:rPr lang="ru-RU" sz="4300" dirty="0" smtClean="0"/>
            </a:br>
            <a:r>
              <a:rPr lang="ru-RU" sz="4300" dirty="0" smtClean="0"/>
              <a:t>по посадке озимого чеснока</a:t>
            </a:r>
            <a:endParaRPr lang="ru-RU" sz="4300" dirty="0"/>
          </a:p>
        </p:txBody>
      </p:sp>
      <p:pic>
        <p:nvPicPr>
          <p:cNvPr id="1026" name="Picture 2" descr="F:\мои документы\ОПТ (планы, отчёты)\Экология. 1 - 4 классы\Проект, отк. з. посадка оз. чеснока 11.10.18г\фото\IMG_0169.JPG"/>
          <p:cNvPicPr>
            <a:picLocks noChangeAspect="1" noChangeArrowheads="1"/>
          </p:cNvPicPr>
          <p:nvPr/>
        </p:nvPicPr>
        <p:blipFill>
          <a:blip r:embed="rId2" cstate="print"/>
          <a:srcRect b="19512"/>
          <a:stretch>
            <a:fillRect/>
          </a:stretch>
        </p:blipFill>
        <p:spPr bwMode="auto">
          <a:xfrm>
            <a:off x="0" y="1571612"/>
            <a:ext cx="4496984" cy="271464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7" name="Picture 3" descr="F:\мои документы\ОПТ (планы, отчёты)\Экология. 1 - 4 классы\Проект, отк. з. посадка оз. чеснока 11.10.18г\фото\IMG_01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02261">
            <a:off x="4155504" y="1998237"/>
            <a:ext cx="5000628" cy="37504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8" name="Picture 4" descr="F:\мои документы\ОПТ (планы, отчёты)\Экология. 1 - 4 классы\Проект, отк. з. посадка оз. чеснока 11.10.18г\фото\IMG_01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161" y="3929066"/>
            <a:ext cx="3905245" cy="292893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" name="Picture 2" descr="http://tortsnab-msk.ru/wp-content/uploads/2015/02/010036_1383688836-1024x79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4572008"/>
            <a:ext cx="2786082" cy="21575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86874" cy="1000132"/>
          </a:xfrm>
        </p:spPr>
        <p:txBody>
          <a:bodyPr>
            <a:noAutofit/>
          </a:bodyPr>
          <a:lstStyle/>
          <a:p>
            <a:pPr algn="ctr"/>
            <a:r>
              <a:rPr lang="ru-RU" sz="4300" dirty="0" smtClean="0"/>
              <a:t>План работ по реализации 2 части проектной деятельности</a:t>
            </a:r>
            <a:endParaRPr lang="ru-RU" sz="43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3" y="1285861"/>
          <a:ext cx="8858313" cy="5435094"/>
        </p:xfrm>
        <a:graphic>
          <a:graphicData uri="http://schemas.openxmlformats.org/drawingml/2006/table">
            <a:tbl>
              <a:tblPr/>
              <a:tblGrid>
                <a:gridCol w="363046"/>
                <a:gridCol w="3351731"/>
                <a:gridCol w="2857520"/>
                <a:gridCol w="2286016"/>
              </a:tblGrid>
              <a:tr h="313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видов деятельности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Сроки выполнения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Исполнители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21139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Организационный этап (2часть)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2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Сбор информации, разработок по теме: «Посадка ярового чеснока»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Январь 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</a:t>
                      </a: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4 – 6 классов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4095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Проведение внеклассных занятий по данной теме, доклады, презентации учащихся.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Февраль, март 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 В.В.</a:t>
                      </a: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4 – 6 классов</a:t>
                      </a: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21139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Практический этап (2часть)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Подготовка почвы под посадку ярового чеснока.</a:t>
                      </a:r>
                      <a:endParaRPr lang="ru-RU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Начало апреля 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2019г.</a:t>
                      </a:r>
                      <a:endParaRPr lang="ru-RU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В.В. </a:t>
                      </a:r>
                      <a:endParaRPr lang="ru-RU" sz="1200" b="0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4 – 6 классов</a:t>
                      </a:r>
                      <a:endParaRPr lang="ru-RU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422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Покупка посевного материала для посадки ярового чеснока 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Апрель </a:t>
                      </a:r>
                      <a:r>
                        <a:rPr lang="en-US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г.</a:t>
                      </a:r>
                      <a:endParaRPr lang="ru-RU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</a:t>
                      </a: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Посадка  ярового чеснока. 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Конец</a:t>
                      </a:r>
                      <a:r>
                        <a:rPr lang="ru-RU" sz="1200" b="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апреля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</a:t>
                      </a: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4 – 6 классов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407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Первая подкормка, полив. Прополка. 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начале мая (озимый чеснок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конце мая (яровой чеснок) 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</a:t>
                      </a: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4 – 6 классов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Рыхление почвы, полив. 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течение июня, июля 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</a:t>
                      </a: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4 – 6 классов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3784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Вторая подкормка, полив. Прополка. 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Начало июня (озимый чеснок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Коней июня (яровой чеснок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2019г. 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</a:t>
                      </a: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4 – 6 классов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399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Сбор урожая. 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Середина июля (озимый чеснок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Середина сентября (яровой чеснок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2019г. 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</a:t>
                      </a: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4 – 6 классов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421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Сортировка луковиц для хранения и реализации. 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Июль (озимый чеснок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Сентябрь (яровой чеснок) 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2019г.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Зубахина</a:t>
                      </a:r>
                      <a:r>
                        <a:rPr lang="ru-RU" sz="1200" b="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4 – 6 классов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487784"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Итоговый этап. (сентябрь 2019г.) </a:t>
                      </a:r>
                    </a:p>
                    <a:p>
                      <a:pPr algn="ctr"/>
                      <a:r>
                        <a:rPr kumimoji="0"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Анализ проделанной работы и обсуждение перспективы на новый учебный год.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6AC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789" marR="31789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Планируемые 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8" cy="511017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u="sng" dirty="0" smtClean="0"/>
              <a:t>Образовательные:</a:t>
            </a:r>
          </a:p>
          <a:p>
            <a:r>
              <a:rPr lang="ru-RU" dirty="0" smtClean="0"/>
              <a:t>Закрепление и расширение знаний детей о поливитаминных культурах;</a:t>
            </a:r>
          </a:p>
          <a:p>
            <a:pPr lvl="0"/>
            <a:r>
              <a:rPr lang="ru-RU" dirty="0" smtClean="0"/>
              <a:t>Овладение навыками сельскохозяйственного труда:</a:t>
            </a:r>
          </a:p>
          <a:p>
            <a:pPr lvl="3">
              <a:buFont typeface="Wingdings" pitchFamily="2" charset="2"/>
              <a:buChar char="Ø"/>
            </a:pPr>
            <a:r>
              <a:rPr lang="ru-RU" sz="2400" dirty="0" smtClean="0"/>
              <a:t>подготовка земли под посадку,</a:t>
            </a:r>
          </a:p>
          <a:p>
            <a:pPr lvl="3">
              <a:buFont typeface="Wingdings" pitchFamily="2" charset="2"/>
              <a:buChar char="Ø"/>
            </a:pPr>
            <a:r>
              <a:rPr lang="ru-RU" sz="2400" dirty="0" smtClean="0"/>
              <a:t>учиться делать разметку на грядке, </a:t>
            </a:r>
          </a:p>
          <a:p>
            <a:pPr lvl="3">
              <a:buFont typeface="Wingdings" pitchFamily="2" charset="2"/>
              <a:buChar char="Ø"/>
            </a:pPr>
            <a:r>
              <a:rPr lang="ru-RU" sz="2400" dirty="0" smtClean="0"/>
              <a:t>н</a:t>
            </a:r>
            <a:r>
              <a:rPr lang="ru-RU" sz="2400" dirty="0" smtClean="0"/>
              <a:t>аучиться правилам </a:t>
            </a:r>
            <a:r>
              <a:rPr lang="ru-RU" sz="2400" dirty="0" smtClean="0"/>
              <a:t>посадки и ухода за чесноком. </a:t>
            </a:r>
          </a:p>
          <a:p>
            <a:pPr lvl="0" algn="ctr">
              <a:buNone/>
            </a:pPr>
            <a:r>
              <a:rPr lang="ru-RU" b="1" u="sng" dirty="0" smtClean="0"/>
              <a:t>Воспитательные:</a:t>
            </a:r>
          </a:p>
          <a:p>
            <a:pPr lvl="0"/>
            <a:r>
              <a:rPr lang="ru-RU" dirty="0" smtClean="0"/>
              <a:t>Формирование позитивного отношения к трудовой деятельности;</a:t>
            </a:r>
          </a:p>
          <a:p>
            <a:pPr lvl="0"/>
            <a:r>
              <a:rPr lang="ru-RU" dirty="0" smtClean="0"/>
              <a:t>Воспитание бережного отношения к природе.</a:t>
            </a:r>
          </a:p>
          <a:p>
            <a:pPr algn="ctr">
              <a:buNone/>
            </a:pPr>
            <a:r>
              <a:rPr lang="ru-RU" b="1" u="sng" dirty="0" smtClean="0"/>
              <a:t>Развивающие:</a:t>
            </a:r>
            <a:endParaRPr lang="ru-RU" dirty="0" smtClean="0"/>
          </a:p>
          <a:p>
            <a:pPr lvl="0"/>
            <a:r>
              <a:rPr lang="ru-RU" dirty="0" smtClean="0"/>
              <a:t>Развитие исследовательской деятельности воспитанников;</a:t>
            </a:r>
          </a:p>
          <a:p>
            <a:pPr lvl="0"/>
            <a:r>
              <a:rPr lang="ru-RU" dirty="0" smtClean="0"/>
              <a:t>Развитие творческих способностей;</a:t>
            </a:r>
          </a:p>
          <a:p>
            <a:pPr lvl="0"/>
            <a:r>
              <a:rPr lang="ru-RU" dirty="0" smtClean="0"/>
              <a:t>Формирование навыков здорового образа жизни.</a:t>
            </a:r>
          </a:p>
          <a:p>
            <a:pPr lvl="0" algn="ctr">
              <a:buNone/>
            </a:pPr>
            <a:endParaRPr lang="ru-RU" b="1" u="sng" dirty="0" smtClean="0"/>
          </a:p>
          <a:p>
            <a:pPr lvl="0"/>
            <a:endParaRPr lang="ru-RU" dirty="0" smtClean="0"/>
          </a:p>
        </p:txBody>
      </p:sp>
      <p:pic>
        <p:nvPicPr>
          <p:cNvPr id="4" name="Picture 2" descr="https://www.muraldecal.com/en/img/mag252-png/folder/products-detalle-png/wall-stickers-for-kids-garl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5429272"/>
            <a:ext cx="1428728" cy="1428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878</TotalTime>
  <Words>633</Words>
  <Application>Microsoft Office PowerPoint</Application>
  <PresentationFormat>Экран (4:3)</PresentationFormat>
  <Paragraphs>120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Проект:  «Посадка чеснока.  Учусь сажать сам.» </vt:lpstr>
      <vt:lpstr>Цель проекта:</vt:lpstr>
      <vt:lpstr>Слайд 3</vt:lpstr>
      <vt:lpstr>Организационный этап. 1 часть Занятие на тему: «Способы посадки озимого чеснока»</vt:lpstr>
      <vt:lpstr>1 часть. Доклады учащихся</vt:lpstr>
      <vt:lpstr>Практический этап. 1 часть  1. Покупка посадочного материала</vt:lpstr>
      <vt:lpstr>2. Подготовка почвы под посадку</vt:lpstr>
      <vt:lpstr>3. Посадка зубчиков чеснока</vt:lpstr>
      <vt:lpstr>4. Посадка чеснока</vt:lpstr>
      <vt:lpstr>5. Итоговое занятие  по посадке озимого чеснока</vt:lpstr>
      <vt:lpstr>План работ по реализации 2 части проектной деятельности</vt:lpstr>
      <vt:lpstr>Планируемые результаты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</dc:title>
  <dc:creator>Unreal</dc:creator>
  <cp:lastModifiedBy>Unreal</cp:lastModifiedBy>
  <cp:revision>89</cp:revision>
  <dcterms:created xsi:type="dcterms:W3CDTF">2019-01-10T14:38:16Z</dcterms:created>
  <dcterms:modified xsi:type="dcterms:W3CDTF">2019-02-11T14:52:11Z</dcterms:modified>
</cp:coreProperties>
</file>